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260" r:id="rId7"/>
    <p:sldId id="389" r:id="rId8"/>
    <p:sldId id="257" r:id="rId9"/>
    <p:sldId id="390" r:id="rId10"/>
    <p:sldId id="391" r:id="rId11"/>
    <p:sldId id="392" r:id="rId12"/>
    <p:sldId id="394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Cobb" initials="RC" lastIdx="3" clrIdx="0">
    <p:extLst>
      <p:ext uri="{19B8F6BF-5375-455C-9EA6-DF929625EA0E}">
        <p15:presenceInfo xmlns:p15="http://schemas.microsoft.com/office/powerpoint/2012/main" userId="S::rcobb@banksouth.com::24d6a68f-4fc2-4c2c-8356-b067b7eee256" providerId="AD"/>
      </p:ext>
    </p:extLst>
  </p:cmAuthor>
  <p:cmAuthor id="2" name="Mark Brill" initials="MB" lastIdx="1" clrIdx="1">
    <p:extLst>
      <p:ext uri="{19B8F6BF-5375-455C-9EA6-DF929625EA0E}">
        <p15:presenceInfo xmlns:p15="http://schemas.microsoft.com/office/powerpoint/2012/main" userId="S::mbrill@banksouth.com::a3486f24-1b9f-4010-bb04-4a44e2b3d68c" providerId="AD"/>
      </p:ext>
    </p:extLst>
  </p:cmAuthor>
  <p:cmAuthor id="3" name="Brett Johnson" initials="BJ" lastIdx="1" clrIdx="2">
    <p:extLst>
      <p:ext uri="{19B8F6BF-5375-455C-9EA6-DF929625EA0E}">
        <p15:presenceInfo xmlns:p15="http://schemas.microsoft.com/office/powerpoint/2012/main" userId="S::bjohnson@banksouth.com::c8fbc0bb-3173-44b7-b770-502bbae861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636"/>
    <a:srgbClr val="D4AF37"/>
    <a:srgbClr val="FFCC00"/>
    <a:srgbClr val="FA918E"/>
    <a:srgbClr val="FF9933"/>
    <a:srgbClr val="FF9999"/>
    <a:srgbClr val="96E581"/>
    <a:srgbClr val="CCFF66"/>
    <a:srgbClr val="F7F7F7"/>
    <a:srgbClr val="520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4_8B4D9E1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4_8B4D9E14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0C05125-46AF-4EF4-8EA0-3D312630FEE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01F-40BB-933F-1250816AFB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FE7846-372C-49BB-9454-DF2D771C62C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01F-40BB-933F-1250816AFB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945F6D-F223-4B6D-AC60-1F4C587E944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01F-40BB-933F-1250816AFB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767D287-5DA3-499C-8F3C-16281622ED4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1F-40BB-933F-1250816AF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Age 20</c:v>
                </c:pt>
                <c:pt idx="1">
                  <c:v>Age 25</c:v>
                </c:pt>
                <c:pt idx="2">
                  <c:v>Age 30</c:v>
                </c:pt>
                <c:pt idx="3">
                  <c:v>Age 35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"-"_);_(@_)</c:formatCode>
                <c:ptCount val="4"/>
                <c:pt idx="0">
                  <c:v>1200</c:v>
                </c:pt>
                <c:pt idx="1">
                  <c:v>2400</c:v>
                </c:pt>
                <c:pt idx="2">
                  <c:v>3600</c:v>
                </c:pt>
                <c:pt idx="3">
                  <c:v>4800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Amount Saved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A01F-40BB-933F-1250816AFB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2"/>
        <c:axId val="12428591"/>
        <c:axId val="12435311"/>
      </c:barChart>
      <c:catAx>
        <c:axId val="12428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311"/>
        <c:crosses val="autoZero"/>
        <c:auto val="1"/>
        <c:lblAlgn val="ctr"/>
        <c:lblOffset val="100"/>
        <c:noMultiLvlLbl val="0"/>
      </c:catAx>
      <c:valAx>
        <c:axId val="12435311"/>
        <c:scaling>
          <c:orientation val="minMax"/>
        </c:scaling>
        <c:delete val="1"/>
        <c:axPos val="l"/>
        <c:numFmt formatCode="_(&quot;$&quot;* #,##0_);_(&quot;$&quot;* \(#,##0\);_(&quot;$&quot;* &quot;-&quot;_);_(@_)" sourceLinked="1"/>
        <c:majorTickMark val="none"/>
        <c:minorTickMark val="none"/>
        <c:tickLblPos val="nextTo"/>
        <c:crossAx val="12428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78BC5097-76BE-4395-B977-D68D91B47F3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74-4ABF-8749-B0566417AA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3DAAC63-2983-445F-93CA-3E398D184D9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74-4ABF-8749-B0566417A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Age 20</c:v>
                </c:pt>
                <c:pt idx="1">
                  <c:v>Age 25</c:v>
                </c:pt>
                <c:pt idx="2">
                  <c:v>Age 30</c:v>
                </c:pt>
                <c:pt idx="3">
                  <c:v>Age 35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1200</c:v>
                </c:pt>
                <c:pt idx="3">
                  <c:v>2400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Amount Saved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E974-4ABF-8749-B0566417AA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48"/>
        <c:axId val="12428591"/>
        <c:axId val="12435311"/>
      </c:barChart>
      <c:catAx>
        <c:axId val="12428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311"/>
        <c:crosses val="autoZero"/>
        <c:auto val="1"/>
        <c:lblAlgn val="ctr"/>
        <c:lblOffset val="100"/>
        <c:noMultiLvlLbl val="0"/>
      </c:catAx>
      <c:valAx>
        <c:axId val="12435311"/>
        <c:scaling>
          <c:orientation val="minMax"/>
        </c:scaling>
        <c:delete val="1"/>
        <c:axPos val="l"/>
        <c:numFmt formatCode="_(&quot;$&quot;* #,##0_);_(&quot;$&quot;* \(#,##0\);_(&quot;$&quot;* &quot;-&quot;_);_(@_)" sourceLinked="1"/>
        <c:majorTickMark val="none"/>
        <c:minorTickMark val="none"/>
        <c:tickLblPos val="nextTo"/>
        <c:crossAx val="12428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F131AB-E91D-652F-893B-4493BA853B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July 2023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F29E1-6B3F-B4C8-3012-0ADDA70AD0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AC48E-5E0B-49F0-8C86-DDB81B17101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8A8A5-4EC5-D03D-D695-F0460E821C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97488-8EC0-A8FD-F1E6-569266A0C0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D7BCE-DAAA-439A-B138-322DCABB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19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July 2023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24A81-8A16-4A1D-8E28-1CF59DE70C3C}" type="datetimeFigureOut">
              <a:rPr lang="en-US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6B9F-E27A-4EE6-9488-F6716D33A9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85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5" r:id="rId5"/>
    <p:sldLayoutId id="2147483673" r:id="rId6"/>
    <p:sldLayoutId id="2147483674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FDA67BA8-CA4C-4688-A02B-DB137B70FE5C}"/>
              </a:ext>
            </a:extLst>
          </p:cNvPr>
          <p:cNvSpPr txBox="1">
            <a:spLocks noGrp="1"/>
          </p:cNvSpPr>
          <p:nvPr/>
        </p:nvSpPr>
        <p:spPr>
          <a:xfrm>
            <a:off x="7137400" y="2411403"/>
            <a:ext cx="4479195" cy="6172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706880" marR="5080" indent="-1694180" algn="r">
              <a:lnSpc>
                <a:spcPct val="117500"/>
              </a:lnSpc>
              <a:spcBef>
                <a:spcPts val="100"/>
              </a:spcBef>
              <a:tabLst>
                <a:tab pos="1766570" algn="l"/>
                <a:tab pos="3400425" algn="l"/>
              </a:tabLst>
            </a:pPr>
            <a:r>
              <a:rPr lang="en-US" sz="3600"/>
              <a:t>Money Smarts</a:t>
            </a:r>
            <a:endParaRPr lang="en-US" sz="3600" b="1" kern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ED4B257-4F9D-4099-AFF5-54836B32D1AE}"/>
              </a:ext>
            </a:extLst>
          </p:cNvPr>
          <p:cNvSpPr txBox="1"/>
          <p:nvPr/>
        </p:nvSpPr>
        <p:spPr>
          <a:xfrm>
            <a:off x="5876926" y="5889350"/>
            <a:ext cx="5558518" cy="38151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95"/>
              </a:spcBef>
            </a:pPr>
            <a:r>
              <a:rPr lang="en-US" sz="2400" spc="-5">
                <a:latin typeface="Montserrat"/>
                <a:cs typeface="Segoe UI"/>
              </a:rPr>
              <a:t>September 16</a:t>
            </a:r>
            <a:r>
              <a:rPr lang="en-US" sz="2400" spc="-5" baseline="30000">
                <a:latin typeface="Montserrat"/>
                <a:cs typeface="Segoe UI"/>
              </a:rPr>
              <a:t>th</a:t>
            </a:r>
            <a:r>
              <a:rPr lang="en-US" sz="2400" spc="-5">
                <a:latin typeface="Montserrat"/>
                <a:cs typeface="Segoe UI"/>
              </a:rPr>
              <a:t>, 2025</a:t>
            </a:r>
            <a:endParaRPr lang="en-US">
              <a:latin typeface="Montserrat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69E48E93-E986-402B-963B-BC51FA5DA878}"/>
              </a:ext>
            </a:extLst>
          </p:cNvPr>
          <p:cNvSpPr/>
          <p:nvPr/>
        </p:nvSpPr>
        <p:spPr>
          <a:xfrm>
            <a:off x="6411543" y="3931921"/>
            <a:ext cx="5205052" cy="45719"/>
          </a:xfrm>
          <a:custGeom>
            <a:avLst/>
            <a:gdLst/>
            <a:ahLst/>
            <a:cxnLst/>
            <a:rect l="l" t="t" r="r" b="b"/>
            <a:pathLst>
              <a:path w="12192000" h="236220">
                <a:moveTo>
                  <a:pt x="0" y="236219"/>
                </a:moveTo>
                <a:lnTo>
                  <a:pt x="12192000" y="236219"/>
                </a:lnTo>
                <a:lnTo>
                  <a:pt x="12192000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solidFill>
            <a:srgbClr val="D4AF37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4637166-6776-4E23-BE3A-C4A3D32B9AEF}"/>
              </a:ext>
            </a:extLst>
          </p:cNvPr>
          <p:cNvSpPr txBox="1"/>
          <p:nvPr/>
        </p:nvSpPr>
        <p:spPr>
          <a:xfrm>
            <a:off x="6254496" y="3263624"/>
            <a:ext cx="5362099" cy="38151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95"/>
              </a:spcBef>
            </a:pPr>
            <a:r>
              <a:rPr lang="en-US" sz="2400"/>
              <a:t>Your Guide to Banking &amp; Growing Wealth</a:t>
            </a:r>
            <a:endParaRPr lang="en-US"/>
          </a:p>
        </p:txBody>
      </p:sp>
      <p:pic>
        <p:nvPicPr>
          <p:cNvPr id="3" name="Picture 2" descr="A red letter on a black background&#10;&#10;AI-generated content may be incorrect.">
            <a:extLst>
              <a:ext uri="{FF2B5EF4-FFF2-40B4-BE49-F238E27FC236}">
                <a16:creationId xmlns:a16="http://schemas.microsoft.com/office/drawing/2014/main" id="{498DF252-F4E7-A143-6631-B540550A2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17" y="1191495"/>
            <a:ext cx="4221578" cy="6492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6436BF5-93FC-591C-4A35-8BC392E01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168" y="511074"/>
            <a:ext cx="6086328" cy="5759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3A4867-8C73-4C9A-E101-3345DFEE2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F4BB124-B3B7-FD16-4EC6-93FED871689D}"/>
              </a:ext>
            </a:extLst>
          </p:cNvPr>
          <p:cNvSpPr txBox="1">
            <a:spLocks/>
          </p:cNvSpPr>
          <p:nvPr/>
        </p:nvSpPr>
        <p:spPr>
          <a:xfrm>
            <a:off x="2224382" y="1424600"/>
            <a:ext cx="7704709" cy="95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latin typeface="Gotham"/>
              </a:rPr>
              <a:t>If I gave you $100 today…</a:t>
            </a:r>
            <a:endParaRPr lang="en-US" sz="4000" b="1">
              <a:latin typeface="Gotham" panose="02000504050000020004" pitchFamily="2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CC7016D-C385-62B0-829A-9D3F1A38BEC1}"/>
              </a:ext>
            </a:extLst>
          </p:cNvPr>
          <p:cNvSpPr txBox="1">
            <a:spLocks/>
          </p:cNvSpPr>
          <p:nvPr/>
        </p:nvSpPr>
        <p:spPr>
          <a:xfrm>
            <a:off x="831850" y="2717799"/>
            <a:ext cx="10515600" cy="14962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100000">
                <a:schemeClr val="bg1">
                  <a:lumMod val="95000"/>
                  <a:alpha val="75000"/>
                </a:schemeClr>
              </a:gs>
            </a:gsLst>
            <a:lin ang="5400000" scaled="1"/>
          </a:gradFill>
          <a:ln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63500" h="127000"/>
            <a:bevelB/>
          </a:sp3d>
        </p:spPr>
        <p:txBody>
          <a:bodyPr vert="horz" lIns="182880" tIns="18288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>
                <a:solidFill>
                  <a:prstClr val="black"/>
                </a:solidFill>
                <a:latin typeface="Gotham"/>
              </a:rPr>
              <a:t>What would you do first: spend, save, or invest?</a:t>
            </a:r>
          </a:p>
          <a:p>
            <a:pPr marL="0" indent="0" algn="ctr">
              <a:buNone/>
              <a:defRPr/>
            </a:pPr>
            <a:endParaRPr lang="en-US" sz="2400">
              <a:solidFill>
                <a:prstClr val="black"/>
              </a:solidFill>
              <a:latin typeface="Gotham" panose="02000504050000020004" pitchFamily="2" charset="0"/>
            </a:endParaRPr>
          </a:p>
          <a:p>
            <a:pPr marL="0" indent="0" algn="ctr">
              <a:buNone/>
              <a:defRPr/>
            </a:pPr>
            <a:r>
              <a:rPr lang="en-US" sz="2400">
                <a:solidFill>
                  <a:prstClr val="black"/>
                </a:solidFill>
                <a:latin typeface="Gotham"/>
              </a:rPr>
              <a:t>"Your choices today affect your money in the future."</a:t>
            </a:r>
            <a:endParaRPr lang="en-US" sz="2400">
              <a:solidFill>
                <a:prstClr val="black"/>
              </a:solidFill>
              <a:latin typeface="Gotham" panose="0200050405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0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9807D-1CAD-20CE-8CD6-A1024CD52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836073A0-5979-118E-C863-0D5541BA166A}"/>
              </a:ext>
            </a:extLst>
          </p:cNvPr>
          <p:cNvSpPr txBox="1">
            <a:spLocks/>
          </p:cNvSpPr>
          <p:nvPr/>
        </p:nvSpPr>
        <p:spPr>
          <a:xfrm>
            <a:off x="2224382" y="573932"/>
            <a:ext cx="7704709" cy="95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latin typeface="Gotham"/>
              </a:rPr>
              <a:t>The Power of Starting Early</a:t>
            </a:r>
            <a:endParaRPr lang="en-US" sz="4000" b="1">
              <a:latin typeface="Gotham" panose="02000504050000020004" pitchFamily="2" charset="0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708B7AD-0A33-FBAA-4C74-859E922F87E9}"/>
              </a:ext>
            </a:extLst>
          </p:cNvPr>
          <p:cNvSpPr txBox="1">
            <a:spLocks/>
          </p:cNvSpPr>
          <p:nvPr/>
        </p:nvSpPr>
        <p:spPr>
          <a:xfrm>
            <a:off x="579438" y="1782383"/>
            <a:ext cx="5346699" cy="8239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100000">
                <a:schemeClr val="bg1">
                  <a:lumMod val="95000"/>
                  <a:alpha val="75000"/>
                </a:schemeClr>
              </a:gs>
            </a:gsLst>
            <a:lin ang="5400000" scaled="1"/>
          </a:gradFill>
          <a:ln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63500" h="127000"/>
            <a:bevelB/>
          </a:sp3d>
        </p:spPr>
        <p:txBody>
          <a:bodyPr vert="horz" lIns="0" tIns="91440" rIns="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1800" b="1">
                <a:solidFill>
                  <a:prstClr val="black"/>
                </a:solidFill>
                <a:latin typeface="Gotham" panose="02000504050000020004" pitchFamily="2" charset="0"/>
              </a:rPr>
              <a:t>Alex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1800">
                <a:solidFill>
                  <a:prstClr val="black"/>
                </a:solidFill>
                <a:latin typeface="Gotham" panose="02000504050000020004" pitchFamily="2" charset="0"/>
              </a:rPr>
              <a:t>Alex saves $20 a month, starting at age 15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E1B3DC8-46C5-FB34-5695-056DD0E548ED}"/>
              </a:ext>
            </a:extLst>
          </p:cNvPr>
          <p:cNvSpPr txBox="1">
            <a:spLocks/>
          </p:cNvSpPr>
          <p:nvPr/>
        </p:nvSpPr>
        <p:spPr>
          <a:xfrm>
            <a:off x="6265863" y="1782383"/>
            <a:ext cx="5346699" cy="8239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100000">
                <a:schemeClr val="bg1">
                  <a:lumMod val="95000"/>
                  <a:alpha val="75000"/>
                </a:schemeClr>
              </a:gs>
            </a:gsLst>
            <a:lin ang="5400000" scaled="1"/>
          </a:gradFill>
          <a:ln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63500" h="127000"/>
            <a:bevelB/>
          </a:sp3d>
        </p:spPr>
        <p:txBody>
          <a:bodyPr vert="horz" lIns="0" tIns="91440" rIns="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1800" b="1">
                <a:solidFill>
                  <a:prstClr val="black"/>
                </a:solidFill>
                <a:latin typeface="Gotham" panose="02000504050000020004" pitchFamily="2" charset="0"/>
              </a:rPr>
              <a:t>Jordan</a:t>
            </a:r>
          </a:p>
          <a:p>
            <a:pPr marL="0" indent="0" algn="ctr">
              <a:buNone/>
              <a:defRPr/>
            </a:pPr>
            <a:r>
              <a:rPr lang="en-US" sz="1800">
                <a:solidFill>
                  <a:prstClr val="black"/>
                </a:solidFill>
                <a:latin typeface="Gotham" panose="02000504050000020004" pitchFamily="2" charset="0"/>
              </a:rPr>
              <a:t>Jordan saves $20 a month, starting at age 25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DEAEF7-E1A1-BFB9-7D58-9ECFD31DB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438" y="2971800"/>
            <a:ext cx="1966963" cy="28321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42C0C9-3A34-E8E0-C12E-49E7CB725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5863" y="2971800"/>
            <a:ext cx="1855098" cy="2832100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A372760-433D-69B1-2EED-17F7C21EB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558117"/>
              </p:ext>
            </p:extLst>
          </p:nvPr>
        </p:nvGraphicFramePr>
        <p:xfrm>
          <a:off x="2857500" y="2863292"/>
          <a:ext cx="3068637" cy="342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1E7B7A9-0564-96D1-0289-23ECE2D89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703880"/>
              </p:ext>
            </p:extLst>
          </p:nvPr>
        </p:nvGraphicFramePr>
        <p:xfrm>
          <a:off x="8543925" y="2863292"/>
          <a:ext cx="3068637" cy="342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3711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6A095B-323C-6B6A-DD2E-5AF594D57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D6A04EAE-EF25-979E-A8A1-BF576E69289C}"/>
              </a:ext>
            </a:extLst>
          </p:cNvPr>
          <p:cNvSpPr txBox="1">
            <a:spLocks/>
          </p:cNvSpPr>
          <p:nvPr/>
        </p:nvSpPr>
        <p:spPr>
          <a:xfrm>
            <a:off x="552450" y="1130300"/>
            <a:ext cx="5257800" cy="1245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4000" b="1">
                <a:latin typeface="Gotham"/>
              </a:rPr>
              <a:t>Candy Simulation: </a:t>
            </a:r>
          </a:p>
          <a:p>
            <a:pPr algn="r">
              <a:lnSpc>
                <a:spcPct val="110000"/>
              </a:lnSpc>
            </a:pPr>
            <a:r>
              <a:rPr lang="en-US" sz="3500">
                <a:latin typeface="Gotham"/>
              </a:rPr>
              <a:t>How Money Grows</a:t>
            </a:r>
            <a:endParaRPr lang="en-US" sz="3500">
              <a:latin typeface="Gotham" panose="02000504050000020004" pitchFamily="2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2F6A243-6550-59E1-13F8-6EAF961DBE26}"/>
              </a:ext>
            </a:extLst>
          </p:cNvPr>
          <p:cNvSpPr txBox="1">
            <a:spLocks/>
          </p:cNvSpPr>
          <p:nvPr/>
        </p:nvSpPr>
        <p:spPr>
          <a:xfrm>
            <a:off x="6102352" y="523875"/>
            <a:ext cx="5816600" cy="58102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100000">
                <a:schemeClr val="bg1">
                  <a:lumMod val="95000"/>
                  <a:alpha val="75000"/>
                </a:schemeClr>
              </a:gs>
            </a:gsLst>
            <a:lin ang="5400000" scaled="1"/>
          </a:gradFill>
          <a:ln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63500" h="127000"/>
            <a:bevelB/>
          </a:sp3d>
        </p:spPr>
        <p:txBody>
          <a:bodyPr vert="horz" lIns="182880" tIns="18288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Each round = 1 year</a:t>
            </a: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Alex starts saving at age 15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800">
                <a:solidFill>
                  <a:prstClr val="black"/>
                </a:solidFill>
                <a:latin typeface="Gotham" panose="02000504050000020004" pitchFamily="2" charset="0"/>
              </a:rPr>
              <a:t>Place 1 candy in Alex’s bowl at the start</a:t>
            </a: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Jordan starts saving at age 25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800">
                <a:solidFill>
                  <a:prstClr val="black"/>
                </a:solidFill>
                <a:latin typeface="Gotham" panose="02000504050000020004" pitchFamily="2" charset="0"/>
              </a:rPr>
              <a:t>Place 1 candy in Jordan’s bowl beginning at Round 11</a:t>
            </a: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Growth each year: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800">
                <a:solidFill>
                  <a:prstClr val="black"/>
                </a:solidFill>
                <a:latin typeface="Gotham" panose="02000504050000020004" pitchFamily="2" charset="0"/>
              </a:rPr>
              <a:t>Savings account = +1 candy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800">
                <a:solidFill>
                  <a:prstClr val="black"/>
                </a:solidFill>
                <a:latin typeface="Gotham" panose="02000504050000020004" pitchFamily="2" charset="0"/>
              </a:rPr>
              <a:t>Investment account = +2 candies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D19260B-CB2D-76F9-CE52-8CDDCC3FB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6911" y="2616200"/>
            <a:ext cx="3972506" cy="353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53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370EF373-5140-856C-BAAC-776D1BBC9AED}"/>
              </a:ext>
            </a:extLst>
          </p:cNvPr>
          <p:cNvSpPr txBox="1">
            <a:spLocks/>
          </p:cNvSpPr>
          <p:nvPr/>
        </p:nvSpPr>
        <p:spPr>
          <a:xfrm>
            <a:off x="836612" y="949012"/>
            <a:ext cx="5767388" cy="616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Gotham"/>
              </a:rPr>
              <a:t>Where Can Your Money Grow?</a:t>
            </a:r>
            <a:endParaRPr lang="en-US" sz="3600" b="1">
              <a:latin typeface="Gotham" panose="02000504050000020004" pitchFamily="2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04A7A0-99CD-1FA4-D013-11C18F82E91A}"/>
              </a:ext>
            </a:extLst>
          </p:cNvPr>
          <p:cNvSpPr txBox="1">
            <a:spLocks/>
          </p:cNvSpPr>
          <p:nvPr/>
        </p:nvSpPr>
        <p:spPr>
          <a:xfrm>
            <a:off x="836612" y="1717593"/>
            <a:ext cx="5767388" cy="38103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100000">
                <a:schemeClr val="bg1">
                  <a:lumMod val="95000"/>
                  <a:alpha val="75000"/>
                </a:schemeClr>
              </a:gs>
            </a:gsLst>
            <a:lin ang="5400000" scaled="1"/>
          </a:gradFill>
          <a:ln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63500" h="127000"/>
            <a:bevelB/>
          </a:sp3d>
        </p:spPr>
        <p:txBody>
          <a:bodyPr vert="horz" lIns="182880" tIns="18288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>
                <a:solidFill>
                  <a:prstClr val="black"/>
                </a:solidFill>
                <a:latin typeface="Gotham"/>
              </a:rPr>
              <a:t>Savings Account</a:t>
            </a:r>
          </a:p>
          <a:p>
            <a:pPr lvl="1">
              <a:defRPr/>
            </a:pPr>
            <a:r>
              <a:rPr lang="en-US">
                <a:solidFill>
                  <a:prstClr val="black"/>
                </a:solidFill>
                <a:latin typeface="Gotham"/>
              </a:rPr>
              <a:t>Safe, small growth</a:t>
            </a:r>
          </a:p>
          <a:p>
            <a:pPr>
              <a:defRPr/>
            </a:pPr>
            <a:r>
              <a:rPr lang="en-US" sz="2400" b="1">
                <a:solidFill>
                  <a:prstClr val="black"/>
                </a:solidFill>
                <a:latin typeface="Gotham"/>
              </a:rPr>
              <a:t>CD (Certificate of Deposit)</a:t>
            </a:r>
          </a:p>
          <a:p>
            <a:pPr lvl="1">
              <a:defRPr/>
            </a:pPr>
            <a:r>
              <a:rPr lang="en-US">
                <a:solidFill>
                  <a:prstClr val="black"/>
                </a:solidFill>
                <a:latin typeface="Gotham"/>
              </a:rPr>
              <a:t>Locked, higher growth</a:t>
            </a:r>
          </a:p>
          <a:p>
            <a:pPr>
              <a:defRPr/>
            </a:pPr>
            <a:r>
              <a:rPr lang="en-US" sz="2400" b="1">
                <a:solidFill>
                  <a:prstClr val="black"/>
                </a:solidFill>
                <a:latin typeface="Gotham"/>
              </a:rPr>
              <a:t>Investment Account</a:t>
            </a:r>
          </a:p>
          <a:p>
            <a:pPr lvl="1">
              <a:defRPr/>
            </a:pPr>
            <a:r>
              <a:rPr lang="en-US">
                <a:solidFill>
                  <a:prstClr val="black"/>
                </a:solidFill>
                <a:latin typeface="Gotham"/>
              </a:rPr>
              <a:t>Riskier, bigger growth potential</a:t>
            </a:r>
          </a:p>
          <a:p>
            <a:pPr>
              <a:defRPr/>
            </a:pPr>
            <a:r>
              <a:rPr lang="en-US" sz="2400" b="1">
                <a:solidFill>
                  <a:prstClr val="black"/>
                </a:solidFill>
                <a:latin typeface="Gotham"/>
              </a:rPr>
              <a:t>Retirement / IRA</a:t>
            </a:r>
          </a:p>
          <a:p>
            <a:pPr lvl="1">
              <a:defRPr/>
            </a:pPr>
            <a:r>
              <a:rPr lang="en-US">
                <a:solidFill>
                  <a:prstClr val="black"/>
                </a:solidFill>
                <a:latin typeface="Gotham"/>
              </a:rPr>
              <a:t>Long-term, planning for future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11C53E9-B4EF-9298-F04B-B6C9E6CBB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6547" y="741206"/>
            <a:ext cx="3521700" cy="5375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35B50-DB2A-0763-B624-CD1E1E79B0FB}"/>
              </a:ext>
            </a:extLst>
          </p:cNvPr>
          <p:cNvSpPr txBox="1"/>
          <p:nvPr/>
        </p:nvSpPr>
        <p:spPr>
          <a:xfrm>
            <a:off x="383005" y="5526505"/>
            <a:ext cx="635267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/>
              <a:t>Different accounts help your money grow in different ways. Some are safe, some grow faster, and some are for thinking way ahead.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20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BC9CA-7728-F114-F283-1988E52DE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069F5288-019C-C54E-D219-0F814E1141CF}"/>
              </a:ext>
            </a:extLst>
          </p:cNvPr>
          <p:cNvSpPr txBox="1">
            <a:spLocks/>
          </p:cNvSpPr>
          <p:nvPr/>
        </p:nvSpPr>
        <p:spPr>
          <a:xfrm>
            <a:off x="836612" y="949012"/>
            <a:ext cx="4354224" cy="616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>
                <a:latin typeface="Gotham"/>
              </a:rPr>
              <a:t>Banking in Your Pocket</a:t>
            </a:r>
            <a:endParaRPr lang="en-US" sz="3600" b="1">
              <a:latin typeface="Gotham" panose="02000504050000020004" pitchFamily="2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79981E6-A918-2433-F8AC-7B346E5E48D2}"/>
              </a:ext>
            </a:extLst>
          </p:cNvPr>
          <p:cNvSpPr txBox="1">
            <a:spLocks/>
          </p:cNvSpPr>
          <p:nvPr/>
        </p:nvSpPr>
        <p:spPr>
          <a:xfrm>
            <a:off x="836612" y="1817856"/>
            <a:ext cx="4354224" cy="25763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100000">
                <a:schemeClr val="bg1">
                  <a:lumMod val="95000"/>
                  <a:alpha val="75000"/>
                </a:schemeClr>
              </a:gs>
            </a:gsLst>
            <a:lin ang="5400000" scaled="1"/>
          </a:gradFill>
          <a:ln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63500" h="127000"/>
            <a:bevelB/>
          </a:sp3d>
        </p:spPr>
        <p:txBody>
          <a:bodyPr vert="horz" lIns="182880" tIns="18288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Check balances anytime</a:t>
            </a: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Deposit money with your phone</a:t>
            </a: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Transfer between accounts</a:t>
            </a: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Set savings goals</a:t>
            </a: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Pay safely without carrying cash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432E741-A5A0-0944-D818-25DE8FADB5AE}"/>
              </a:ext>
            </a:extLst>
          </p:cNvPr>
          <p:cNvSpPr txBox="1">
            <a:spLocks/>
          </p:cNvSpPr>
          <p:nvPr/>
        </p:nvSpPr>
        <p:spPr>
          <a:xfrm>
            <a:off x="836612" y="4620816"/>
            <a:ext cx="4354224" cy="10560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100000">
                <a:schemeClr val="bg1">
                  <a:lumMod val="95000"/>
                  <a:alpha val="75000"/>
                </a:schemeClr>
              </a:gs>
            </a:gsLst>
            <a:lin ang="5400000" scaled="1"/>
          </a:gradFill>
          <a:ln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63500" h="127000"/>
            <a:bevelB/>
          </a:sp3d>
        </p:spPr>
        <p:txBody>
          <a:bodyPr vert="horz" lIns="182880" tIns="18288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Never share your password!</a:t>
            </a:r>
          </a:p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Turn on alerts for safety!</a:t>
            </a:r>
          </a:p>
        </p:txBody>
      </p:sp>
      <p:pic>
        <p:nvPicPr>
          <p:cNvPr id="5" name="Picture 4" descr="A screen shot of a cell phone&#10;&#10;AI-generated content may be incorrect.">
            <a:extLst>
              <a:ext uri="{FF2B5EF4-FFF2-40B4-BE49-F238E27FC236}">
                <a16:creationId xmlns:a16="http://schemas.microsoft.com/office/drawing/2014/main" id="{179D1694-3977-287D-5B86-C617A9F10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37" y="-1"/>
            <a:ext cx="3808800" cy="6966029"/>
          </a:xfrm>
          <a:prstGeom prst="rect">
            <a:avLst/>
          </a:prstGeom>
          <a:effectLst>
            <a:outerShdw blurRad="190500" dist="63500" dir="540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00770FE3-B926-8B80-CB33-55695D5C9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01" y="-1"/>
            <a:ext cx="3808800" cy="6966029"/>
          </a:xfrm>
          <a:prstGeom prst="rect">
            <a:avLst/>
          </a:prstGeom>
          <a:effectLst>
            <a:outerShdw blurRad="190500" dist="63500" dir="5400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04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B65539-5C10-D5AC-7589-C57E5DD11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2DF5DFA-9DBB-F68B-6C25-6E7DD1768042}"/>
              </a:ext>
            </a:extLst>
          </p:cNvPr>
          <p:cNvSpPr txBox="1">
            <a:spLocks/>
          </p:cNvSpPr>
          <p:nvPr/>
        </p:nvSpPr>
        <p:spPr>
          <a:xfrm>
            <a:off x="6102352" y="523875"/>
            <a:ext cx="5816600" cy="58102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100000">
                <a:schemeClr val="bg1">
                  <a:lumMod val="95000"/>
                  <a:alpha val="75000"/>
                </a:schemeClr>
              </a:gs>
            </a:gsLst>
            <a:lin ang="5400000" scaled="1"/>
          </a:gradFill>
          <a:ln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63500" h="127000"/>
            <a:bevelB/>
          </a:sp3d>
        </p:spPr>
        <p:txBody>
          <a:bodyPr vert="horz" lIns="182880" tIns="18288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504050000020004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What Would You </a:t>
            </a:r>
            <a:endParaRPr lang="en-US" sz="3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Do With $50?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504050000020004" pitchFamily="2" charset="0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>
                <a:solidFill>
                  <a:prstClr val="black"/>
                </a:solidFill>
                <a:latin typeface="Gotham"/>
              </a:rPr>
              <a:t>Grandma gives you $50 — would you save it, spend it, or transfer it? </a:t>
            </a: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/>
              </a:rPr>
              <a:t>Talk in pairs or groups</a:t>
            </a:r>
            <a:endParaRPr lang="en-US" sz="2400">
              <a:solidFill>
                <a:prstClr val="black"/>
              </a:solidFill>
              <a:latin typeface="Gotham" panose="02000504050000020004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/>
              </a:rPr>
              <a:t>Share your ideas with the group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1800">
              <a:solidFill>
                <a:prstClr val="black"/>
              </a:solidFill>
              <a:latin typeface="Gotham" panose="02000504050000020004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6F2ED4E-FF54-73C3-2590-293B4D524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572" y="523875"/>
            <a:ext cx="4870606" cy="5810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99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A0D0E-0442-6D05-268D-5AD707E99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93CDD520-C965-B94A-8023-1BB109D791AA}"/>
              </a:ext>
            </a:extLst>
          </p:cNvPr>
          <p:cNvSpPr txBox="1">
            <a:spLocks/>
          </p:cNvSpPr>
          <p:nvPr/>
        </p:nvSpPr>
        <p:spPr>
          <a:xfrm>
            <a:off x="836612" y="949012"/>
            <a:ext cx="5767388" cy="616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Gotham"/>
              </a:rPr>
              <a:t>Why Have a Bank Account?</a:t>
            </a:r>
            <a:endParaRPr lang="en-US" sz="3600" b="1">
              <a:latin typeface="Gotham" panose="02000504050000020004" pitchFamily="2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CEEB30E-4538-35BC-DB75-58EC55BD33D2}"/>
              </a:ext>
            </a:extLst>
          </p:cNvPr>
          <p:cNvSpPr txBox="1">
            <a:spLocks/>
          </p:cNvSpPr>
          <p:nvPr/>
        </p:nvSpPr>
        <p:spPr>
          <a:xfrm>
            <a:off x="836612" y="1817856"/>
            <a:ext cx="5767388" cy="40911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100000">
                <a:schemeClr val="bg1">
                  <a:lumMod val="95000"/>
                  <a:alpha val="75000"/>
                </a:schemeClr>
              </a:gs>
            </a:gsLst>
            <a:lin ang="5400000" scaled="1"/>
          </a:gradFill>
          <a:ln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63500" h="127000"/>
            <a:bevelB/>
          </a:sp3d>
        </p:spPr>
        <p:txBody>
          <a:bodyPr vert="horz" lIns="182880" tIns="18288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Banks keep money safe from loss or theft.</a:t>
            </a:r>
          </a:p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Money can grow through accounts and interest.</a:t>
            </a:r>
          </a:p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Debit cards and apps make spending and saving easy.</a:t>
            </a:r>
            <a:endParaRPr lang="en-US">
              <a:solidFill>
                <a:prstClr val="black"/>
              </a:solidFill>
              <a:latin typeface="Gotham" panose="02000504050000020004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BCB5E2-9128-E9B2-2E6B-3EAD5F99A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7684" y="1565587"/>
            <a:ext cx="3903609" cy="4735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3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BEB219-FAFB-9D5B-F9FF-1EFF53F8A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AE517A7-186D-1BF1-AFAC-1AC5891AED86}"/>
              </a:ext>
            </a:extLst>
          </p:cNvPr>
          <p:cNvSpPr txBox="1">
            <a:spLocks/>
          </p:cNvSpPr>
          <p:nvPr/>
        </p:nvSpPr>
        <p:spPr>
          <a:xfrm>
            <a:off x="6102352" y="523875"/>
            <a:ext cx="5816600" cy="58102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100000">
                <a:schemeClr val="bg1">
                  <a:lumMod val="95000"/>
                  <a:alpha val="75000"/>
                </a:schemeClr>
              </a:gs>
            </a:gsLst>
            <a:lin ang="5400000" scaled="1"/>
          </a:gradFill>
          <a:ln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63500" h="127000"/>
            <a:bevelB/>
          </a:sp3d>
        </p:spPr>
        <p:txBody>
          <a:bodyPr vert="horz" lIns="182880" tIns="18288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504050000020004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Your Money Challenge!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504050000020004" pitchFamily="2" charset="0"/>
              <a:ea typeface="+mn-ea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What’s one new thing you’ll do with your money?</a:t>
            </a: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Small steps now build big results later.</a:t>
            </a:r>
          </a:p>
          <a:p>
            <a:pPr>
              <a:lnSpc>
                <a:spcPct val="12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Gotham" panose="02000504050000020004" pitchFamily="2" charset="0"/>
              </a:rPr>
              <a:t>Write down your goal and share it!</a:t>
            </a:r>
            <a:endParaRPr lang="en-US" sz="1800">
              <a:solidFill>
                <a:prstClr val="black"/>
              </a:solidFill>
              <a:latin typeface="Gotham" panose="02000504050000020004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C6A7E7-787F-67A7-A3FB-97853643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048" y="660400"/>
            <a:ext cx="5531663" cy="553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7803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846b0b-ee0e-4b88-8371-79c6e2c886a4"/>
    <lcf76f155ced4ddcb4097134ff3c332f xmlns="0496c762-9519-4a47-9230-ed2adaae15c4">
      <Terms xmlns="http://schemas.microsoft.com/office/infopath/2007/PartnerControls"/>
    </lcf76f155ced4ddcb4097134ff3c332f>
    <SharedWithUsers xmlns="61846b0b-ee0e-4b88-8371-79c6e2c886a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8C03B877F07469BCC77C129EC7618" ma:contentTypeVersion="15" ma:contentTypeDescription="Create a new document." ma:contentTypeScope="" ma:versionID="2f9bfe7beee9d4582ef3faf08dc57dd8">
  <xsd:schema xmlns:xsd="http://www.w3.org/2001/XMLSchema" xmlns:xs="http://www.w3.org/2001/XMLSchema" xmlns:p="http://schemas.microsoft.com/office/2006/metadata/properties" xmlns:ns2="0496c762-9519-4a47-9230-ed2adaae15c4" xmlns:ns3="61846b0b-ee0e-4b88-8371-79c6e2c886a4" targetNamespace="http://schemas.microsoft.com/office/2006/metadata/properties" ma:root="true" ma:fieldsID="40ee7f570660eda3d07bc604a41e3465" ns2:_="" ns3:_="">
    <xsd:import namespace="0496c762-9519-4a47-9230-ed2adaae15c4"/>
    <xsd:import namespace="61846b0b-ee0e-4b88-8371-79c6e2c886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6c762-9519-4a47-9230-ed2adaae15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572e5ad-7816-4f1e-8790-21e92a4594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46b0b-ee0e-4b88-8371-79c6e2c886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f5964b3-3f6a-4f41-a600-a4ea2028883b}" ma:internalName="TaxCatchAll" ma:showField="CatchAllData" ma:web="61846b0b-ee0e-4b88-8371-79c6e2c886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E8E70F-1DF8-4402-A746-43AB466FA655}">
  <ds:schemaRefs>
    <ds:schemaRef ds:uri="0496c762-9519-4a47-9230-ed2adaae15c4"/>
    <ds:schemaRef ds:uri="61846b0b-ee0e-4b88-8371-79c6e2c886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E80EB4-1C86-4A43-B093-78E0ABCF07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A0FD3-4028-4FF1-8A42-5C08EEF5D729}">
  <ds:schemaRefs>
    <ds:schemaRef ds:uri="0496c762-9519-4a47-9230-ed2adaae15c4"/>
    <ds:schemaRef ds:uri="61846b0b-ee0e-4b88-8371-79c6e2c886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Johnson</dc:creator>
  <cp:revision>4</cp:revision>
  <dcterms:created xsi:type="dcterms:W3CDTF">2021-10-06T15:10:49Z</dcterms:created>
  <dcterms:modified xsi:type="dcterms:W3CDTF">2025-09-25T13:09:56Z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0x010100E7E8C03B877F07469BCC77C129EC7618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ArticulateGUID">
    <vt:lpwstr>1856CC0F-BFCD-4678-8FA0-7E5F2E14259F</vt:lpwstr>
  </property>
  <property fmtid="{D5CDD505-2E9C-101B-9397-08002B2CF9AE}" pid="11" name="ArticulatePath">
    <vt:lpwstr>2025-09-08-Marketing Update-Fall 2025</vt:lpwstr>
  </property>
</Properties>
</file>